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dp" ContentType="image/vnd.ms-photo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26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32AF"/>
    <a:srgbClr val="003366"/>
    <a:srgbClr val="7878DE"/>
    <a:srgbClr val="271EA0"/>
    <a:srgbClr val="1E1EA0"/>
    <a:srgbClr val="2B2B89"/>
    <a:srgbClr val="2D2DB9"/>
    <a:srgbClr val="78CDDE"/>
    <a:srgbClr val="000099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882FF6F-3405-41AD-8E1C-F39748820AFC}" v="8" dt="2023-03-03T02:26:01.85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109" d="100"/>
          <a:sy n="109" d="100"/>
        </p:scale>
        <p:origin x="1422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0B39D8-85A0-4AEB-B0B2-8E74DD8D268A}" type="datetimeFigureOut">
              <a:rPr lang="en-US" smtClean="0"/>
              <a:t>9/13/2024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3EF1CE-BA30-430F-B9B9-24D5D21081E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68224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8125" y="100012"/>
            <a:ext cx="7254875" cy="966788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B3A489-CBA1-4701-AB86-B80AD327283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125" y="1109662"/>
            <a:ext cx="7254875" cy="261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12"/>
          <p:cNvPicPr>
            <a:picLocks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800" y="204788"/>
            <a:ext cx="1270000" cy="1243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62233914"/>
      </p:ext>
    </p:extLst>
  </p:cSld>
  <p:clrMapOvr>
    <a:masterClrMapping/>
  </p:clrMapOvr>
  <p:transition spd="slow" advClick="0" advTm="10000">
    <p:cover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8842DE-851A-44CE-A113-5D458DCF368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8126936"/>
      </p:ext>
    </p:extLst>
  </p:cSld>
  <p:clrMapOvr>
    <a:masterClrMapping/>
  </p:clrMapOvr>
  <p:transition spd="slow" advClick="0" advTm="10000">
    <p:cover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32A4C3-BE41-497B-8363-954324BA29C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9348710"/>
      </p:ext>
    </p:extLst>
  </p:cSld>
  <p:clrMapOvr>
    <a:masterClrMapping/>
  </p:clrMapOvr>
  <p:transition spd="slow" advClick="0" advTm="10000">
    <p:cover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409" y="204788"/>
            <a:ext cx="1273959" cy="123129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637009301"/>
      </p:ext>
    </p:extLst>
  </p:cSld>
  <p:clrMapOvr>
    <a:masterClrMapping/>
  </p:clrMapOvr>
  <p:transition spd="slow" advClick="0" advTm="10000">
    <p:cover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EAE472-962C-48C7-8F26-FA41E9B12E2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7235105"/>
      </p:ext>
    </p:extLst>
  </p:cSld>
  <p:clrMapOvr>
    <a:masterClrMapping/>
  </p:clrMapOvr>
  <p:transition spd="slow" advClick="0" advTm="10000">
    <p:cover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D62B6D-6839-4C07-BD4C-53FCDB8A095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289010"/>
      </p:ext>
    </p:extLst>
  </p:cSld>
  <p:clrMapOvr>
    <a:masterClrMapping/>
  </p:clrMapOvr>
  <p:transition spd="slow" advClick="0" advTm="10000">
    <p:cover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A9D979-82BF-4302-B834-718A8940ACD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3974670"/>
      </p:ext>
    </p:extLst>
  </p:cSld>
  <p:clrMapOvr>
    <a:masterClrMapping/>
  </p:clrMapOvr>
  <p:transition spd="slow" advClick="0" advTm="10000">
    <p:cover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88A5C2-17CC-4FBC-AF15-5924075BCD6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5804609"/>
      </p:ext>
    </p:extLst>
  </p:cSld>
  <p:clrMapOvr>
    <a:masterClrMapping/>
  </p:clrMapOvr>
  <p:transition spd="slow" advClick="0" advTm="10000">
    <p:cover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3043D6-D7C5-4240-9403-56C884420C5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1969328"/>
      </p:ext>
    </p:extLst>
  </p:cSld>
  <p:clrMapOvr>
    <a:masterClrMapping/>
  </p:clrMapOvr>
  <p:transition spd="slow" advClick="0" advTm="10000">
    <p:cover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FBCD20-1427-47BA-AD8C-8B743E4A9C8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4374709"/>
      </p:ext>
    </p:extLst>
  </p:cSld>
  <p:clrMapOvr>
    <a:masterClrMapping/>
  </p:clrMapOvr>
  <p:transition spd="slow" advClick="0" advTm="10000">
    <p:cover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81A74F-3B52-4A1C-AD7C-69543F13467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9042431"/>
      </p:ext>
    </p:extLst>
  </p:cSld>
  <p:clrMapOvr>
    <a:masterClrMapping/>
  </p:clrMapOvr>
  <p:transition spd="slow" advClick="0" advTm="10000">
    <p:cover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2D2DB9"/>
            </a:gs>
            <a:gs pos="98000">
              <a:schemeClr val="accent6"/>
            </a:gs>
            <a:gs pos="76000">
              <a:srgbClr val="272745"/>
            </a:gs>
            <a:gs pos="57000">
              <a:schemeClr val="tx1">
                <a:lumMod val="85000"/>
                <a:lumOff val="1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400" dirty="0"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 dirty="0"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B5ED00D-3A8A-41D8-9955-A69880B1E38F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6890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 advClick="0" advTm="10000">
    <p:cover dir="d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5390355"/>
              </p:ext>
            </p:extLst>
          </p:nvPr>
        </p:nvGraphicFramePr>
        <p:xfrm>
          <a:off x="228600" y="1600200"/>
          <a:ext cx="8610601" cy="1339215"/>
        </p:xfrm>
        <a:graphic>
          <a:graphicData uri="http://schemas.openxmlformats.org/drawingml/2006/table">
            <a:tbl>
              <a:tblPr/>
              <a:tblGrid>
                <a:gridCol w="990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5519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640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14300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09550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Flight/Seat Release Information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ross"/>
                      <a:lightRig rig="flood" dir="t"/>
                    </a:cell3D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FFFFFF"/>
                          </a:solidFill>
                          <a:effectLst/>
                          <a:latin typeface="+mj-lt"/>
                        </a:rPr>
                        <a:t>PAX Selected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ross"/>
                      <a:lightRig rig="flood" dir="t"/>
                    </a:cell3D>
                    <a:solidFill>
                      <a:srgbClr val="36609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FFFFFF"/>
                          </a:solidFill>
                          <a:effectLst/>
                          <a:latin typeface="+mj-lt"/>
                        </a:rPr>
                        <a:t>PAX Competed for Flight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ross"/>
                      <a:lightRig rig="flood" dir="t"/>
                    </a:cell3D>
                    <a:solidFill>
                      <a:srgbClr val="16365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Date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ross"/>
                      <a:lightRig rig="flood" dir="t"/>
                    </a:cell3D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Destination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ross"/>
                      <a:lightRig rig="flood" dir="t"/>
                    </a:cell3D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Seats</a:t>
                      </a:r>
                      <a:br>
                        <a:rPr lang="en-US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</a:br>
                      <a:r>
                        <a:rPr lang="en-US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Released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ross"/>
                      <a:lightRig rig="flood" dir="t"/>
                    </a:cell3D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Seats</a:t>
                      </a:r>
                      <a:br>
                        <a:rPr lang="en-US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</a:br>
                      <a:r>
                        <a:rPr lang="en-US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Used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ross"/>
                      <a:lightRig rig="flood" dir="t"/>
                    </a:cell3D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FFFFFF"/>
                          </a:solidFill>
                          <a:effectLst/>
                          <a:latin typeface="+mj-lt"/>
                        </a:rPr>
                        <a:t>Lowest</a:t>
                      </a:r>
                      <a:br>
                        <a:rPr lang="en-US" sz="1400" b="0" i="0" u="none" strike="noStrike" dirty="0">
                          <a:solidFill>
                            <a:srgbClr val="FFFFFF"/>
                          </a:solidFill>
                          <a:effectLst/>
                          <a:latin typeface="+mj-lt"/>
                        </a:rPr>
                      </a:br>
                      <a:r>
                        <a:rPr lang="en-US" sz="1400" b="0" i="0" u="none" strike="noStrike" dirty="0">
                          <a:solidFill>
                            <a:srgbClr val="FFFFFF"/>
                          </a:solidFill>
                          <a:effectLst/>
                          <a:latin typeface="+mj-lt"/>
                        </a:rPr>
                        <a:t>Category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ross"/>
                      <a:lightRig rig="flood" dir="t"/>
                    </a:cell3D>
                    <a:solidFill>
                      <a:srgbClr val="36609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FFFFFF"/>
                          </a:solidFill>
                          <a:effectLst/>
                          <a:latin typeface="+mj-lt"/>
                        </a:rPr>
                        <a:t>Date &amp; Time</a:t>
                      </a:r>
                      <a:br>
                        <a:rPr lang="en-US" sz="1400" b="0" i="0" u="none" strike="noStrike" dirty="0">
                          <a:solidFill>
                            <a:srgbClr val="FFFFFF"/>
                          </a:solidFill>
                          <a:effectLst/>
                          <a:latin typeface="+mj-lt"/>
                        </a:rPr>
                      </a:br>
                      <a:r>
                        <a:rPr lang="en-US" sz="1400" b="0" i="0" u="none" strike="noStrike" dirty="0">
                          <a:solidFill>
                            <a:srgbClr val="FFFFFF"/>
                          </a:solidFill>
                          <a:effectLst/>
                          <a:latin typeface="+mj-lt"/>
                        </a:rPr>
                        <a:t>Sign-up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ross"/>
                      <a:lightRig rig="flood" dir="t"/>
                    </a:cell3D>
                    <a:solidFill>
                      <a:srgbClr val="36609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FFFFFF"/>
                          </a:solidFill>
                          <a:effectLst/>
                          <a:latin typeface="+mj-lt"/>
                        </a:rPr>
                        <a:t># Pax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ross"/>
                      <a:lightRig rig="flood" dir="t"/>
                    </a:cell3D>
                    <a:solidFill>
                      <a:srgbClr val="16365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FFFFFF"/>
                          </a:solidFill>
                          <a:effectLst/>
                          <a:latin typeface="+mj-lt"/>
                        </a:rPr>
                        <a:t>Lowest</a:t>
                      </a:r>
                      <a:br>
                        <a:rPr lang="en-US" sz="1400" b="0" i="0" u="none" strike="noStrike" dirty="0">
                          <a:solidFill>
                            <a:srgbClr val="FFFFFF"/>
                          </a:solidFill>
                          <a:effectLst/>
                          <a:latin typeface="+mj-lt"/>
                        </a:rPr>
                      </a:br>
                      <a:r>
                        <a:rPr lang="en-US" sz="1400" b="0" i="0" u="none" strike="noStrike" dirty="0">
                          <a:solidFill>
                            <a:srgbClr val="FFFFFF"/>
                          </a:solidFill>
                          <a:effectLst/>
                          <a:latin typeface="+mj-lt"/>
                        </a:rPr>
                        <a:t>Category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ross"/>
                      <a:lightRig rig="flood" dir="t"/>
                    </a:cell3D>
                    <a:solidFill>
                      <a:srgbClr val="16365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FFFFFF"/>
                          </a:solidFill>
                          <a:effectLst/>
                          <a:latin typeface="+mj-lt"/>
                        </a:rPr>
                        <a:t>Date &amp; Time</a:t>
                      </a:r>
                      <a:br>
                        <a:rPr lang="en-US" sz="1400" b="0" i="0" u="none" strike="noStrike" dirty="0">
                          <a:solidFill>
                            <a:srgbClr val="FFFFFF"/>
                          </a:solidFill>
                          <a:effectLst/>
                          <a:latin typeface="+mj-lt"/>
                        </a:rPr>
                      </a:br>
                      <a:r>
                        <a:rPr lang="en-US" sz="1400" b="0" i="0" u="none" strike="noStrike" dirty="0">
                          <a:solidFill>
                            <a:srgbClr val="FFFFFF"/>
                          </a:solidFill>
                          <a:effectLst/>
                          <a:latin typeface="+mj-lt"/>
                        </a:rPr>
                        <a:t>Sign-up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ross"/>
                      <a:lightRig rig="flood" dir="t"/>
                    </a:cell3D>
                    <a:solidFill>
                      <a:srgbClr val="16365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ross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ross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ross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ross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ross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ross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ross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ross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ross"/>
                      <a:lightRig rig="flood" dir="t"/>
                    </a:cell3D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497054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ross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ross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ross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ross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ross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ross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ross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ross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ross"/>
                      <a:lightRig rig="flood" dir="t"/>
                    </a:cell3D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5040822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133600" y="304800"/>
            <a:ext cx="533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ctr"/>
            <a:r>
              <a:rPr lang="en-US" sz="2400" b="1" dirty="0">
                <a:solidFill>
                  <a:srgbClr val="FFFFFF"/>
                </a:solidFill>
              </a:rPr>
              <a:t>Paya Lebar AB Passenger Terminal</a:t>
            </a:r>
            <a:br>
              <a:rPr lang="en-US" sz="2400" b="1" dirty="0">
                <a:solidFill>
                  <a:srgbClr val="FFFFFF"/>
                </a:solidFill>
              </a:rPr>
            </a:br>
            <a:r>
              <a:rPr lang="en-US" sz="2400" b="1" dirty="0">
                <a:solidFill>
                  <a:srgbClr val="FFFFFF"/>
                </a:solidFill>
              </a:rPr>
              <a:t>24-Hour Space-A Roll-Call Report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9F8487A-85D5-00C2-BC20-3EA17EACE7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44670" y="21914"/>
            <a:ext cx="1597994" cy="1578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3047580"/>
      </p:ext>
    </p:extLst>
  </p:cSld>
  <p:clrMapOvr>
    <a:masterClrMapping/>
  </p:clrMapOvr>
  <p:transition spd="slow" advClick="0" advTm="10000">
    <p:cover dir="d"/>
  </p:transition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rgbClr val="00CC00"/>
            </a:gs>
          </a:gsLst>
          <a:lin ang="540000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53882" dir="2700000" algn="ctr" rotWithShape="0">
            <a:srgbClr val="C0C0C0">
              <a:alpha val="80000"/>
            </a:srgbClr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rgbClr val="00CC00"/>
            </a:gs>
          </a:gsLst>
          <a:lin ang="540000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53882" dir="2700000" algn="ctr" rotWithShape="0">
            <a:srgbClr val="C0C0C0">
              <a:alpha val="80000"/>
            </a:srgbClr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E6AFA6DE689334D85816853948AA720" ma:contentTypeVersion="1" ma:contentTypeDescription="Create a new document." ma:contentTypeScope="" ma:versionID="5debf67333c79743b6862489b25a3828">
  <xsd:schema xmlns:xsd="http://www.w3.org/2001/XMLSchema" xmlns:xs="http://www.w3.org/2001/XMLSchema" xmlns:p="http://schemas.microsoft.com/office/2006/metadata/properties" xmlns:ns2="5c5d45dd-83e5-4473-ba6d-d427ab233c57" targetNamespace="http://schemas.microsoft.com/office/2006/metadata/properties" ma:root="true" ma:fieldsID="0b31e4f769e44382190d8b034474ca82" ns2:_="">
    <xsd:import namespace="5c5d45dd-83e5-4473-ba6d-d427ab233c57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5d45dd-83e5-4473-ba6d-d427ab233c5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F45A29F-FA42-400A-A530-F7FE690879F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8066747-3E6A-4949-9510-DCA6B42DCC91}">
  <ds:schemaRefs>
    <ds:schemaRef ds:uri="http://schemas.microsoft.com/office/2006/metadata/properties"/>
    <ds:schemaRef ds:uri="http://purl.org/dc/dcmitype/"/>
    <ds:schemaRef ds:uri="http://www.w3.org/XML/1998/namespace"/>
    <ds:schemaRef ds:uri="http://purl.org/dc/terms/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5c5d45dd-83e5-4473-ba6d-d427ab233c57"/>
  </ds:schemaRefs>
</ds:datastoreItem>
</file>

<file path=customXml/itemProps3.xml><?xml version="1.0" encoding="utf-8"?>
<ds:datastoreItem xmlns:ds="http://schemas.openxmlformats.org/officeDocument/2006/customXml" ds:itemID="{2F159CE5-D468-48E3-A819-287EB3A2E4F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c5d45dd-83e5-4473-ba6d-d427ab233c5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8331b18d-2d87-48ef-a35f-ac8818ebf9b4}" enabled="0" method="" siteId="{8331b18d-2d87-48ef-a35f-ac8818ebf9b4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1921</TotalTime>
  <Words>47</Words>
  <Application>Microsoft Office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Calibri</vt:lpstr>
      <vt:lpstr>Times New Roman</vt:lpstr>
      <vt:lpstr>Blank Presentation</vt:lpstr>
      <vt:lpstr>PowerPoint Presentation</vt:lpstr>
    </vt:vector>
  </TitlesOfParts>
  <Company>U.S Air Force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72-Hr, 30-Day PE, &amp; Roll Call Report Format</dc:title>
  <dc:creator>VINUP</dc:creator>
  <cp:lastModifiedBy>BREWER, BETSY M MSgt USAF AMC 730 AMS DET 2/TR</cp:lastModifiedBy>
  <cp:revision>63</cp:revision>
  <dcterms:created xsi:type="dcterms:W3CDTF">2015-06-30T15:32:34Z</dcterms:created>
  <dcterms:modified xsi:type="dcterms:W3CDTF">2024-09-13T06:09:18Z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0x010100FE6AFA6DE689334D85816853948AA720</vt:lpwstr>
  </property>
  <property fmtid="{D5CDD505-2E9C-101B-9397-08002B2CF9AE}" pid="3" name="_dlc_DocIdItemGuid">
    <vt:lpwstr>1ae9919f-7fb8-4e2d-ac61-ef15a3571c2c</vt:lpwstr>
  </property>
  <property fmtid="{D5CDD505-2E9C-101B-9397-08002B2CF9AE}" pid="4" name="Order">
    <vt:r8>5600</vt:r8>
  </property>
</Properties>
</file>